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6858000" cy="9144000"/>
  <p:embeddedFontLst>
    <p:embeddedFont>
      <p:font typeface="Hanuman"/>
      <p:regular r:id="rId19"/>
      <p:bold r:id="rId20"/>
    </p:embeddedFon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Hanuman Ligh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jHY3MJPHoMVRY05rQ1MWYBh7Rv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anuman-bold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33" Type="http://schemas.openxmlformats.org/officeDocument/2006/relationships/font" Target="fonts/Hanuman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anuman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anuma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064a3cb1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31064a3cb1c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f2b48480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31f2b48480c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f2b4848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31f2b48480c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0341a2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Constanza Painevilo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Scrum Master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Constanza lidera el equipo bajo los principios de la metodología Scrum, facilitando la comunicación y asegurando que el proceso de desarrollo se mantenga alineado con los objetivos del proyecto. Su rol es fundamental para mantener la cohesión del equipo y remover cualquier obstáculo que pueda afectar el progreso.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Francisco López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Product Owner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Francisco es responsable de definir y priorizar los requisitos del producto, asegurando que cada funcionalidad desarrollada agregue valor y cumpla con las expectativas del cliente. Su visión estratégica y capacidad de gestión ayudan a guiar al equipo hacia el logro de los objetivos finales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Bastián Rodríguez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Full Stack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Bastián es el encargado de implementar tanto la parte frontal como la parte trasera del sistema. Su versatilidad y dominio de tecnologías frontend y backend permiten que el producto sea eficiente, atractivo y funcional para los usuarios finales.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Jairo Álvarez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y QA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Jairo desempeña un doble rol, contribuyendo tanto al desarrollo del sistema como al control de calidad del mismo. Su enfoque en pruebas y validaciones asegura que el producto final cumpla con los más altos estándares de calidad, minimizando errores y optimizando la experiencia del usuario.</a:t>
            </a:r>
            <a:endParaRPr/>
          </a:p>
        </p:txBody>
      </p:sp>
      <p:sp>
        <p:nvSpPr>
          <p:cNvPr id="100" name="Google Shape;100;g310341a2f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01acb837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101acb837b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bdf52eabd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1bdf52eabd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df52eab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1bdf52eabd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2b4848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31f2b48480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01acb837b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101acb837b_1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064a3cb1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1064a3cb1c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3.png"/><Relationship Id="rId7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55.png"/><Relationship Id="rId5" Type="http://schemas.openxmlformats.org/officeDocument/2006/relationships/image" Target="../media/image11.png"/><Relationship Id="rId6" Type="http://schemas.openxmlformats.org/officeDocument/2006/relationships/image" Target="../media/image58.png"/><Relationship Id="rId7" Type="http://schemas.openxmlformats.org/officeDocument/2006/relationships/image" Target="../media/image47.png"/><Relationship Id="rId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0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7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22.png"/><Relationship Id="rId13" Type="http://schemas.openxmlformats.org/officeDocument/2006/relationships/image" Target="../media/image35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41.png"/><Relationship Id="rId7" Type="http://schemas.openxmlformats.org/officeDocument/2006/relationships/image" Target="../media/image27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7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48.png"/><Relationship Id="rId13" Type="http://schemas.openxmlformats.org/officeDocument/2006/relationships/image" Target="../media/image50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Relationship Id="rId1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25.png"/><Relationship Id="rId7" Type="http://schemas.openxmlformats.org/officeDocument/2006/relationships/image" Target="../media/image45.png"/><Relationship Id="rId8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1097" cy="10296310"/>
          </a:xfrm>
          <a:custGeom>
            <a:rect b="b" l="l" r="r" t="t"/>
            <a:pathLst>
              <a:path extrusionOk="0"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104900" y="2431025"/>
            <a:ext cx="101262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Hanuman Light"/>
                <a:ea typeface="Hanuman Light"/>
                <a:cs typeface="Hanuman Light"/>
                <a:sym typeface="Hanuman Light"/>
              </a:rPr>
              <a:t>Plataforma de Gestión de Servicios y Agenda Profesional </a:t>
            </a:r>
            <a:endParaRPr b="0" i="0" sz="84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Hanuman Light"/>
                <a:ea typeface="Hanuman Light"/>
                <a:cs typeface="Hanuman Light"/>
                <a:sym typeface="Hanuman Light"/>
              </a:rPr>
              <a:t>CAPSTONE</a:t>
            </a:r>
            <a:endParaRPr b="0" i="0" sz="34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104900" y="1413580"/>
            <a:ext cx="7991853" cy="417419"/>
            <a:chOff x="0" y="0"/>
            <a:chExt cx="10655804" cy="556558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0" y="0"/>
              <a:ext cx="439531" cy="439531"/>
              <a:chOff x="0" y="0"/>
              <a:chExt cx="812800" cy="812800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1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LOVIN.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104900" y="7773350"/>
            <a:ext cx="9674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EQUIPO 2: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Jairo Álvarez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Francisco López 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Constanza Painevilo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Bastián Rodríguez 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Asignatura: PTY4614			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Docente:  Alex Zuñiga</a:t>
            </a:r>
            <a:endParaRPr b="0" i="0" sz="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2694500" y="775338"/>
            <a:ext cx="4383513" cy="8736330"/>
            <a:chOff x="0" y="0"/>
            <a:chExt cx="9461500" cy="19050000"/>
          </a:xfrm>
        </p:grpSpPr>
        <p:sp>
          <p:nvSpPr>
            <p:cNvPr id="93" name="Google Shape;93;p1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78" r="-77" t="0"/>
              </a:stretch>
            </a:blipFill>
            <a:ln>
              <a:noFill/>
            </a:ln>
          </p:spPr>
        </p:sp>
      </p:grpSp>
      <p:sp>
        <p:nvSpPr>
          <p:cNvPr id="95" name="Google Shape;95;p1"/>
          <p:cNvSpPr/>
          <p:nvPr/>
        </p:nvSpPr>
        <p:spPr>
          <a:xfrm>
            <a:off x="12914663" y="958650"/>
            <a:ext cx="3943200" cy="83697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5638" l="0" r="0" t="5542"/>
          <a:stretch/>
        </p:blipFill>
        <p:spPr>
          <a:xfrm>
            <a:off x="12914675" y="1329013"/>
            <a:ext cx="3943200" cy="75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41734" l="0" r="0" t="40268"/>
          <a:stretch/>
        </p:blipFill>
        <p:spPr>
          <a:xfrm>
            <a:off x="7056862" y="327875"/>
            <a:ext cx="4174266" cy="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064a3cb1c_1_103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g31064a3cb1c_1_103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g31064a3cb1c_1_103"/>
          <p:cNvSpPr txBox="1"/>
          <p:nvPr/>
        </p:nvSpPr>
        <p:spPr>
          <a:xfrm>
            <a:off x="5469000" y="4273425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DEMO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grpSp>
        <p:nvGrpSpPr>
          <p:cNvPr id="290" name="Google Shape;290;g31064a3cb1c_1_103"/>
          <p:cNvGrpSpPr/>
          <p:nvPr/>
        </p:nvGrpSpPr>
        <p:grpSpPr>
          <a:xfrm>
            <a:off x="3351797" y="1709736"/>
            <a:ext cx="3385325" cy="6867525"/>
            <a:chOff x="0" y="0"/>
            <a:chExt cx="9461500" cy="19050000"/>
          </a:xfrm>
        </p:grpSpPr>
        <p:sp>
          <p:nvSpPr>
            <p:cNvPr id="291" name="Google Shape;291;g31064a3cb1c_1_103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31064a3cb1c_1_103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8" r="-77" t="0"/>
              </a:stretch>
            </a:blipFill>
            <a:ln>
              <a:noFill/>
            </a:ln>
          </p:spPr>
        </p:sp>
      </p:grpSp>
      <p:sp>
        <p:nvSpPr>
          <p:cNvPr id="293" name="Google Shape;293;g31064a3cb1c_1_103"/>
          <p:cNvSpPr/>
          <p:nvPr/>
        </p:nvSpPr>
        <p:spPr>
          <a:xfrm>
            <a:off x="3521815" y="1853817"/>
            <a:ext cx="3045000" cy="65784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31064a3cb1c_1_103"/>
          <p:cNvPicPr preferRelativeResize="0"/>
          <p:nvPr/>
        </p:nvPicPr>
        <p:blipFill rotWithShape="1">
          <a:blip r:embed="rId6">
            <a:alphaModFix/>
          </a:blip>
          <a:srcRect b="5638" l="0" r="0" t="5542"/>
          <a:stretch/>
        </p:blipFill>
        <p:spPr>
          <a:xfrm>
            <a:off x="3521825" y="2144918"/>
            <a:ext cx="3045097" cy="595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g31064a3cb1c_1_103"/>
          <p:cNvGrpSpPr/>
          <p:nvPr/>
        </p:nvGrpSpPr>
        <p:grpSpPr>
          <a:xfrm>
            <a:off x="8092464" y="2808337"/>
            <a:ext cx="61787" cy="4670320"/>
            <a:chOff x="0" y="-66675"/>
            <a:chExt cx="16273" cy="1230035"/>
          </a:xfrm>
        </p:grpSpPr>
        <p:sp>
          <p:nvSpPr>
            <p:cNvPr id="296" name="Google Shape;296;g31064a3cb1c_1_103"/>
            <p:cNvSpPr/>
            <p:nvPr/>
          </p:nvSpPr>
          <p:spPr>
            <a:xfrm>
              <a:off x="0" y="0"/>
              <a:ext cx="16273" cy="1163360"/>
            </a:xfrm>
            <a:custGeom>
              <a:rect b="b" l="l" r="r" t="t"/>
              <a:pathLst>
                <a:path extrusionOk="0" h="1163360" w="16273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858C8B"/>
            </a:solidFill>
            <a:ln>
              <a:noFill/>
            </a:ln>
          </p:spPr>
        </p:sp>
        <p:sp>
          <p:nvSpPr>
            <p:cNvPr id="297" name="Google Shape;297;g31064a3cb1c_1_103"/>
            <p:cNvSpPr txBox="1"/>
            <p:nvPr/>
          </p:nvSpPr>
          <p:spPr>
            <a:xfrm>
              <a:off x="0" y="-66675"/>
              <a:ext cx="162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f2b48480c_0_121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3" name="Google Shape;303;g31f2b48480c_0_121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g31f2b48480c_0_121"/>
          <p:cNvSpPr txBox="1"/>
          <p:nvPr/>
        </p:nvSpPr>
        <p:spPr>
          <a:xfrm>
            <a:off x="695525" y="945125"/>
            <a:ext cx="712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OBSTACULOS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05" name="Google Shape;305;g31f2b48480c_0_121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6" name="Google Shape;306;g31f2b48480c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41525" y="423775"/>
            <a:ext cx="1555525" cy="15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1f2b48480c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2560" y="3433950"/>
            <a:ext cx="5862875" cy="49072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g31f2b48480c_0_121"/>
          <p:cNvSpPr/>
          <p:nvPr/>
        </p:nvSpPr>
        <p:spPr>
          <a:xfrm>
            <a:off x="12516125" y="2274475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434343"/>
                </a:solidFill>
              </a:rPr>
              <a:t>Cambio de metodología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Transición de Scrum a Kanban debido a la necesidad de flexibilidad y manejo visual del flujo de trabajo.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1f2b48480c_0_121"/>
          <p:cNvSpPr/>
          <p:nvPr/>
        </p:nvSpPr>
        <p:spPr>
          <a:xfrm>
            <a:off x="12516125" y="6427375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Gestión del tiempo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Dificultad para equilibrar el cronograma con las pruebas y ajustes necesarios y manejo visual del flujo de trabajo.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1f2b48480c_0_121"/>
          <p:cNvSpPr/>
          <p:nvPr/>
        </p:nvSpPr>
        <p:spPr>
          <a:xfrm>
            <a:off x="1777050" y="4594125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Limitaciones técnicas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Desafíos al optimizar la aplicación para dispositivos de gama baja e trabajo.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1f2b48480c_0_111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31f2b48480c_0_111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g31f2b48480c_0_111"/>
          <p:cNvSpPr txBox="1"/>
          <p:nvPr/>
        </p:nvSpPr>
        <p:spPr>
          <a:xfrm>
            <a:off x="695525" y="945125"/>
            <a:ext cx="126183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PRÓXIMOS PASOS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t/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318" name="Google Shape;318;g31f2b48480c_0_111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9" name="Google Shape;319;g31f2b48480c_0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48350" y="604200"/>
            <a:ext cx="1453325" cy="14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31f2b48480c_0_111"/>
          <p:cNvSpPr/>
          <p:nvPr/>
        </p:nvSpPr>
        <p:spPr>
          <a:xfrm>
            <a:off x="645725" y="4559150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Perfiles por trabajador de servicio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Habilitar perfiles detallados para cada trabajador asociado a un servicio grupal o de gran escala, permitiendo mostrar sus habilidades, experiencia y disponibilidad.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1" name="Google Shape;321;g31f2b48480c_0_111"/>
          <p:cNvSpPr/>
          <p:nvPr/>
        </p:nvSpPr>
        <p:spPr>
          <a:xfrm>
            <a:off x="5007275" y="4559150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Pagos en línea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Incorporar pasarelas de pago para gestionar transacciones directamente en la plataforma, aceptando métodos como tarjetas de crédito, débito y transferencias electrónicas.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2" name="Google Shape;322;g31f2b48480c_0_111"/>
          <p:cNvSpPr/>
          <p:nvPr/>
        </p:nvSpPr>
        <p:spPr>
          <a:xfrm>
            <a:off x="9368825" y="4559150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Sistema de denuncia de servicios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Implementar un sistema que permita a los clientes reportar comportamientos inapropiados, incumplimientos o irregularidades en los servicios contratados.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23" name="Google Shape;323;g31f2b48480c_0_111"/>
          <p:cNvSpPr/>
          <p:nvPr/>
        </p:nvSpPr>
        <p:spPr>
          <a:xfrm>
            <a:off x="13780875" y="4559150"/>
            <a:ext cx="3994800" cy="25869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</a:rPr>
              <a:t>Suscripción mensual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Introducir un modelo de negocio basado en suscripción para profesionales que les otorgue beneficios adicionales, como mayor visibilidad, herramientas de análisis y soporte prioritario.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24" name="Google Shape;324;g31f2b48480c_0_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40950" y="3212113"/>
            <a:ext cx="1204349" cy="120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1f2b48480c_0_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32775" y="3180838"/>
            <a:ext cx="1266900" cy="12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1f2b48480c_0_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1225" y="3180826"/>
            <a:ext cx="1266900" cy="1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1f2b48480c_0_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44825" y="3180850"/>
            <a:ext cx="1266900" cy="12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0"/>
          <p:cNvSpPr/>
          <p:nvPr/>
        </p:nvSpPr>
        <p:spPr>
          <a:xfrm>
            <a:off x="9953178" y="-9893382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0"/>
          <p:cNvSpPr txBox="1"/>
          <p:nvPr/>
        </p:nvSpPr>
        <p:spPr>
          <a:xfrm>
            <a:off x="4848450" y="4374525"/>
            <a:ext cx="85911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35"/>
              <a:buFont typeface="Arial"/>
              <a:buNone/>
            </a:pPr>
            <a:r>
              <a:rPr b="0" i="0" lang="en-US" sz="85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10"/>
          <p:cNvGrpSpPr/>
          <p:nvPr/>
        </p:nvGrpSpPr>
        <p:grpSpPr>
          <a:xfrm>
            <a:off x="5005275" y="3699580"/>
            <a:ext cx="7991853" cy="417418"/>
            <a:chOff x="0" y="0"/>
            <a:chExt cx="10655804" cy="556558"/>
          </a:xfrm>
        </p:grpSpPr>
        <p:grpSp>
          <p:nvGrpSpPr>
            <p:cNvPr id="336" name="Google Shape;336;p10"/>
            <p:cNvGrpSpPr/>
            <p:nvPr/>
          </p:nvGrpSpPr>
          <p:grpSpPr>
            <a:xfrm>
              <a:off x="0" y="0"/>
              <a:ext cx="439562" cy="439562"/>
              <a:chOff x="0" y="0"/>
              <a:chExt cx="812800" cy="812800"/>
            </a:xfrm>
          </p:grpSpPr>
          <p:sp>
            <p:nvSpPr>
              <p:cNvPr id="337" name="Google Shape;33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10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9" name="Google Shape;339;p10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-US" sz="2700" u="none" cap="none" strike="noStrike">
                  <a:solidFill>
                    <a:srgbClr val="888888"/>
                  </a:solidFill>
                  <a:latin typeface="Hanuman"/>
                  <a:ea typeface="Hanuman"/>
                  <a:cs typeface="Hanuman"/>
                  <a:sym typeface="Hanuman"/>
                </a:rPr>
                <a:t>LOVIN.</a:t>
              </a:r>
              <a:r>
                <a:rPr b="0" i="0" lang="en-US" sz="2700" u="none" cap="none" strike="noStrike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341a2f7d_0_0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g310341a2f7d_0_0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310341a2f7d_0_0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EQUIPO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05" name="Google Shape;105;g310341a2f7d_0_0"/>
          <p:cNvSpPr/>
          <p:nvPr/>
        </p:nvSpPr>
        <p:spPr>
          <a:xfrm>
            <a:off x="9764870" y="2983425"/>
            <a:ext cx="3016800" cy="3901500"/>
          </a:xfrm>
          <a:prstGeom prst="rect">
            <a:avLst/>
          </a:prstGeom>
          <a:solidFill>
            <a:srgbClr val="DBA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310341a2f7d_0_0"/>
          <p:cNvPicPr preferRelativeResize="0"/>
          <p:nvPr/>
        </p:nvPicPr>
        <p:blipFill rotWithShape="1">
          <a:blip r:embed="rId5">
            <a:alphaModFix/>
          </a:blip>
          <a:srcRect b="0" l="13856" r="11689" t="8290"/>
          <a:stretch/>
        </p:blipFill>
        <p:spPr>
          <a:xfrm>
            <a:off x="5505924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10341a2f7d_0_0"/>
          <p:cNvPicPr preferRelativeResize="0"/>
          <p:nvPr/>
        </p:nvPicPr>
        <p:blipFill rotWithShape="1">
          <a:blip r:embed="rId6">
            <a:alphaModFix/>
          </a:blip>
          <a:srcRect b="8196" l="0" r="0" t="13130"/>
          <a:stretch/>
        </p:blipFill>
        <p:spPr>
          <a:xfrm rot="5400000">
            <a:off x="804755" y="3425739"/>
            <a:ext cx="3901429" cy="30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0341a2f7d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45129" y="2983531"/>
            <a:ext cx="2656666" cy="39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341a2f7d_0_0"/>
          <p:cNvPicPr preferRelativeResize="0"/>
          <p:nvPr/>
        </p:nvPicPr>
        <p:blipFill rotWithShape="1">
          <a:blip r:embed="rId8">
            <a:alphaModFix/>
          </a:blip>
          <a:srcRect b="0" l="12793" r="13891" t="8374"/>
          <a:stretch/>
        </p:blipFill>
        <p:spPr>
          <a:xfrm>
            <a:off x="14024020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341a2f7d_0_0"/>
          <p:cNvSpPr txBox="1"/>
          <p:nvPr/>
        </p:nvSpPr>
        <p:spPr>
          <a:xfrm>
            <a:off x="1247063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Constanza Painevilo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g310341a2f7d_0_0"/>
          <p:cNvSpPr txBox="1"/>
          <p:nvPr/>
        </p:nvSpPr>
        <p:spPr>
          <a:xfrm>
            <a:off x="5505838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Francisco López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g310341a2f7d_0_0"/>
          <p:cNvSpPr txBox="1"/>
          <p:nvPr/>
        </p:nvSpPr>
        <p:spPr>
          <a:xfrm>
            <a:off x="9764596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Bastián Rodríguez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g310341a2f7d_0_0"/>
          <p:cNvSpPr txBox="1"/>
          <p:nvPr/>
        </p:nvSpPr>
        <p:spPr>
          <a:xfrm>
            <a:off x="14023355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Jairo Alvarez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" name="Google Shape;120;p5"/>
          <p:cNvGrpSpPr/>
          <p:nvPr/>
        </p:nvGrpSpPr>
        <p:grpSpPr>
          <a:xfrm>
            <a:off x="918875" y="2253675"/>
            <a:ext cx="7834075" cy="6599763"/>
            <a:chOff x="233075" y="2491250"/>
            <a:chExt cx="7834075" cy="6599763"/>
          </a:xfrm>
        </p:grpSpPr>
        <p:pic>
          <p:nvPicPr>
            <p:cNvPr id="121" name="Google Shape;12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0389" y="4538563"/>
              <a:ext cx="873343" cy="8733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888888">
                  <a:alpha val="24705"/>
                </a:srgbClr>
              </a:outerShdw>
            </a:effectLst>
          </p:spPr>
        </p:pic>
        <p:grpSp>
          <p:nvGrpSpPr>
            <p:cNvPr id="122" name="Google Shape;122;p5"/>
            <p:cNvGrpSpPr/>
            <p:nvPr/>
          </p:nvGrpSpPr>
          <p:grpSpPr>
            <a:xfrm>
              <a:off x="233075" y="2491250"/>
              <a:ext cx="7834075" cy="6599763"/>
              <a:chOff x="233075" y="2491250"/>
              <a:chExt cx="7834075" cy="6599763"/>
            </a:xfrm>
          </p:grpSpPr>
          <p:sp>
            <p:nvSpPr>
              <p:cNvPr id="123" name="Google Shape;123;p5"/>
              <p:cNvSpPr txBox="1"/>
              <p:nvPr/>
            </p:nvSpPr>
            <p:spPr>
              <a:xfrm>
                <a:off x="1839150" y="2491250"/>
                <a:ext cx="6228000" cy="6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399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b="0" i="0" lang="en-US" sz="30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PROBLEMÁTICA</a:t>
                </a:r>
                <a:endParaRPr b="0" i="0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24" name="Google Shape;124;p5"/>
              <p:cNvSpPr txBox="1"/>
              <p:nvPr/>
            </p:nvSpPr>
            <p:spPr>
              <a:xfrm>
                <a:off x="1871975" y="3263450"/>
                <a:ext cx="5838600" cy="10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Canales promoción dispersos y fragmentados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1871975" y="5872650"/>
                <a:ext cx="6042600" cy="9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Inconsistencias y Dificultades al acceder a un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26" name="Google Shape;126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2177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7" name="Google Shape;127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315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8" name="Google Shape;128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29746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pic>
            <p:nvPicPr>
              <p:cNvPr id="129" name="Google Shape;129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4608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sp>
            <p:nvSpPr>
              <p:cNvPr id="130" name="Google Shape;130;p5"/>
              <p:cNvSpPr txBox="1"/>
              <p:nvPr/>
            </p:nvSpPr>
            <p:spPr>
              <a:xfrm>
                <a:off x="2273150" y="7024613"/>
                <a:ext cx="5793900" cy="20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Búsqueda del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Identificación del Servicio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Comparación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Cotización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b="0" i="0" lang="en-US" sz="2400" u="none" cap="none" strike="noStrike">
                    <a:solidFill>
                      <a:srgbClr val="15193E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Reserva y Agenda de Servicios</a:t>
                </a:r>
                <a:endParaRPr b="0" i="0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  <p:pic>
            <p:nvPicPr>
              <p:cNvPr id="131" name="Google Shape;131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3077" y="3862288"/>
                <a:ext cx="1658575" cy="165855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05"/>
                  </a:srgbClr>
                </a:outerShdw>
              </a:effectLst>
            </p:spPr>
          </p:pic>
          <p:cxnSp>
            <p:nvCxnSpPr>
              <p:cNvPr id="132" name="Google Shape;132;p5"/>
              <p:cNvCxnSpPr/>
              <p:nvPr/>
            </p:nvCxnSpPr>
            <p:spPr>
              <a:xfrm>
                <a:off x="1940325" y="5674850"/>
                <a:ext cx="5867700" cy="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pic>
            <p:nvPicPr>
              <p:cNvPr id="133" name="Google Shape;133;p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33075" y="6646038"/>
                <a:ext cx="1658580" cy="165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4" name="Google Shape;134;p5"/>
          <p:cNvGrpSpPr/>
          <p:nvPr/>
        </p:nvGrpSpPr>
        <p:grpSpPr>
          <a:xfrm>
            <a:off x="9597038" y="2253675"/>
            <a:ext cx="7708312" cy="6599775"/>
            <a:chOff x="8930313" y="2476300"/>
            <a:chExt cx="7708312" cy="6599775"/>
          </a:xfrm>
        </p:grpSpPr>
        <p:sp>
          <p:nvSpPr>
            <p:cNvPr id="135" name="Google Shape;135;p5"/>
            <p:cNvSpPr txBox="1"/>
            <p:nvPr/>
          </p:nvSpPr>
          <p:spPr>
            <a:xfrm>
              <a:off x="10844725" y="6690775"/>
              <a:ext cx="5714700" cy="23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Uno de los principales desafíos que enfrenta la industria de los servicios es la “falta de una plataforma centralizada de servicios”.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6" name="Google Shape;136;p5"/>
            <p:cNvSpPr txBox="1"/>
            <p:nvPr/>
          </p:nvSpPr>
          <p:spPr>
            <a:xfrm>
              <a:off x="10589906" y="5903625"/>
              <a:ext cx="29562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ACTUALIDAD</a:t>
              </a:r>
              <a:endParaRPr b="0" i="0" sz="3000" u="none" cap="none" strike="noStrike">
                <a:solidFill>
                  <a:srgbClr val="15193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10589900" y="2476300"/>
              <a:ext cx="58386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OPORTUNIDADES</a:t>
              </a:r>
              <a:endParaRPr b="0" i="0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10844725" y="3284375"/>
              <a:ext cx="5793900" cy="24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Centralización de la oferta de servicios.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Mejorar la Experiencia del cliente.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Optimizar el acceso a los servicios.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Gestionar el método de reserva y agenda.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30313" y="3703175"/>
              <a:ext cx="1659599" cy="165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930325" y="6570308"/>
              <a:ext cx="1659575" cy="1659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5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PROBLEMA IDENTIFICADO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1acb837b_1_55"/>
          <p:cNvSpPr/>
          <p:nvPr/>
        </p:nvSpPr>
        <p:spPr>
          <a:xfrm>
            <a:off x="-7021026" y="-758654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g3101acb837b_1_5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g3101acb837b_1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4944" y="2394155"/>
            <a:ext cx="2069700" cy="206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g3101acb837b_1_55"/>
          <p:cNvGrpSpPr/>
          <p:nvPr/>
        </p:nvGrpSpPr>
        <p:grpSpPr>
          <a:xfrm>
            <a:off x="1567625" y="2204938"/>
            <a:ext cx="12166975" cy="2145873"/>
            <a:chOff x="1652488" y="1345568"/>
            <a:chExt cx="12166975" cy="2145873"/>
          </a:xfrm>
        </p:grpSpPr>
        <p:sp>
          <p:nvSpPr>
            <p:cNvPr id="150" name="Google Shape;150;g3101acb837b_1_55"/>
            <p:cNvSpPr txBox="1"/>
            <p:nvPr/>
          </p:nvSpPr>
          <p:spPr>
            <a:xfrm>
              <a:off x="1652488" y="1345568"/>
              <a:ext cx="74031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US" sz="30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OBJETIVO GENERAL</a:t>
              </a:r>
              <a:endParaRPr b="0" i="0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1" name="Google Shape;151;g3101acb837b_1_55"/>
            <p:cNvSpPr txBox="1"/>
            <p:nvPr/>
          </p:nvSpPr>
          <p:spPr>
            <a:xfrm>
              <a:off x="2108063" y="2086841"/>
              <a:ext cx="11711400" cy="14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15193E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El proyecto consistirá en el desarrollo de una Aplicación Móvil diseñada para “centralizar la oferta de servicios profesionales en un solo lugar”.</a:t>
              </a:r>
              <a:endParaRPr b="0" i="0" sz="24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g3101acb837b_1_55"/>
          <p:cNvSpPr txBox="1"/>
          <p:nvPr/>
        </p:nvSpPr>
        <p:spPr>
          <a:xfrm>
            <a:off x="1567625" y="4518988"/>
            <a:ext cx="7403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OBJETIVOS ESPECÍFICOS</a:t>
            </a:r>
            <a:endParaRPr b="0" i="0" sz="30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g3101acb837b_1_55"/>
          <p:cNvSpPr txBox="1"/>
          <p:nvPr/>
        </p:nvSpPr>
        <p:spPr>
          <a:xfrm>
            <a:off x="1947600" y="5215888"/>
            <a:ext cx="117870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193E"/>
              </a:buClr>
              <a:buSzPts val="2200"/>
              <a:buFont typeface="Montserrat"/>
              <a:buChar char="●"/>
            </a:pPr>
            <a:r>
              <a:rPr b="0" i="0" lang="en-US" sz="22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Facilitar la búsqueda, comparación y el proceso de acceso a los servicios.</a:t>
            </a:r>
            <a:endParaRPr b="0" i="0" sz="22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200"/>
              <a:buFont typeface="Montserrat"/>
              <a:buChar char="●"/>
            </a:pPr>
            <a:r>
              <a:rPr b="0" i="0" lang="en-US" sz="22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Simplificar el agendamiento y reserva de servicios a los clientes, y la gestión de las citas a los prestadores de servicios.</a:t>
            </a:r>
            <a:endParaRPr b="0" i="0" sz="22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200"/>
              <a:buFont typeface="Montserrat"/>
              <a:buChar char="●"/>
            </a:pPr>
            <a:r>
              <a:rPr b="0" i="0" lang="en-US" sz="22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Optimizar la interacción entre el cliente y los prestadores de servicios.</a:t>
            </a:r>
            <a:endParaRPr b="0" i="0" sz="22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200"/>
              <a:buFont typeface="Montserrat"/>
              <a:buChar char="●"/>
            </a:pPr>
            <a:r>
              <a:rPr b="0" i="0" lang="en-US" sz="22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Mejorar y facilitar la presencia digital, la visibilidad, promoción y eficiencia operativa de los prestadores de servicios.</a:t>
            </a:r>
            <a:endParaRPr b="0" i="0" sz="22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200"/>
              <a:buFont typeface="Montserrat"/>
              <a:buChar char="●"/>
            </a:pPr>
            <a:r>
              <a:rPr b="0" i="0" lang="en-US" sz="2200" u="none" cap="none" strike="noStrike">
                <a:solidFill>
                  <a:srgbClr val="15193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Digitalizar el sector de los servicios a través de una plataforma robusta y escalable.</a:t>
            </a:r>
            <a:endParaRPr b="0" i="0" sz="2200" u="none" cap="none" strike="noStrike">
              <a:solidFill>
                <a:srgbClr val="15193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4" name="Google Shape;154;g3101acb837b_1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4787" y="6095270"/>
            <a:ext cx="2070001" cy="20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101acb837b_1_55"/>
          <p:cNvSpPr txBox="1"/>
          <p:nvPr/>
        </p:nvSpPr>
        <p:spPr>
          <a:xfrm>
            <a:off x="695525" y="593725"/>
            <a:ext cx="175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OBJETIVO DEL </a:t>
            </a: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PROYECTO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bdf52eabd_0_338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g31bdf52eabd_0_338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2" name="Google Shape;162;g31bdf52eabd_0_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6425" y="412100"/>
            <a:ext cx="1555525" cy="15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1bdf52eabd_0_338"/>
          <p:cNvSpPr txBox="1"/>
          <p:nvPr/>
        </p:nvSpPr>
        <p:spPr>
          <a:xfrm>
            <a:off x="695525" y="945125"/>
            <a:ext cx="712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METODOLOGÍA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64" name="Google Shape;164;g31bdf52eabd_0_338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g31bdf52eabd_0_338"/>
          <p:cNvSpPr/>
          <p:nvPr/>
        </p:nvSpPr>
        <p:spPr>
          <a:xfrm>
            <a:off x="1492800" y="2738325"/>
            <a:ext cx="15302400" cy="6298500"/>
          </a:xfrm>
          <a:prstGeom prst="roundRect">
            <a:avLst>
              <a:gd fmla="val 3265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bdf52eabd_0_338"/>
          <p:cNvSpPr txBox="1"/>
          <p:nvPr/>
        </p:nvSpPr>
        <p:spPr>
          <a:xfrm>
            <a:off x="2281200" y="3512025"/>
            <a:ext cx="13725600" cy="47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 proyecto implementó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Kanban 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metodología ágil por su capacidad para organizar el trabajo de forma visual, flexible y eficiente.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Gestión Visual: Tableros claros para ver el avance en tiempo real.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Flujo Continuo: Priorizamos tareas clave sin pasos rígidos.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Flexibilidad: Ajustamos prioridades fácilmente según las necesidades.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Optimización: Evitamos sobrecargas y usamos los recursos de manera eficiente.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Mejora Continua: Analizamos métricas para mejorar constantemente.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Colaboración: Trabajo en equipo visible y bien coordinado.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metodología nos ayudó a adaptarnos rápidamente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 mantener un flujo de trabajo efectivo.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g31bdf52eabd_0_3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81050" y="7046350"/>
            <a:ext cx="6542576" cy="27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df52eabd_0_319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g31bdf52eabd_0_319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g31bdf52eabd_0_319"/>
          <p:cNvSpPr/>
          <p:nvPr/>
        </p:nvSpPr>
        <p:spPr>
          <a:xfrm>
            <a:off x="10356076" y="-7392104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31bdf52eabd_0_319"/>
          <p:cNvSpPr/>
          <p:nvPr/>
        </p:nvSpPr>
        <p:spPr>
          <a:xfrm>
            <a:off x="12975475" y="3470375"/>
            <a:ext cx="4382400" cy="3622800"/>
          </a:xfrm>
          <a:prstGeom prst="roundRect">
            <a:avLst>
              <a:gd fmla="val 3265" name="adj"/>
            </a:avLst>
          </a:prstGeom>
          <a:solidFill>
            <a:srgbClr val="FAFBFB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1bdf52eabd_0_319"/>
          <p:cNvSpPr/>
          <p:nvPr/>
        </p:nvSpPr>
        <p:spPr>
          <a:xfrm>
            <a:off x="6594250" y="2470325"/>
            <a:ext cx="4933800" cy="4415400"/>
          </a:xfrm>
          <a:prstGeom prst="roundRect">
            <a:avLst>
              <a:gd fmla="val 3265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1bdf52eabd_0_319"/>
          <p:cNvSpPr/>
          <p:nvPr/>
        </p:nvSpPr>
        <p:spPr>
          <a:xfrm>
            <a:off x="1190000" y="3552350"/>
            <a:ext cx="4933800" cy="3816600"/>
          </a:xfrm>
          <a:prstGeom prst="roundRect">
            <a:avLst>
              <a:gd fmla="val 3265" name="adj"/>
            </a:avLst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1bdf52eabd_0_319"/>
          <p:cNvSpPr txBox="1"/>
          <p:nvPr/>
        </p:nvSpPr>
        <p:spPr>
          <a:xfrm>
            <a:off x="695525" y="945125"/>
            <a:ext cx="1111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ROADMAPS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79" name="Google Shape;179;g31bdf52eabd_0_319"/>
          <p:cNvSpPr/>
          <p:nvPr/>
        </p:nvSpPr>
        <p:spPr>
          <a:xfrm>
            <a:off x="8623610" y="7427421"/>
            <a:ext cx="758190" cy="758190"/>
          </a:xfrm>
          <a:custGeom>
            <a:rect b="b" l="l" r="r" t="t"/>
            <a:pathLst>
              <a:path extrusionOk="0" h="758190" w="758190">
                <a:moveTo>
                  <a:pt x="0" y="0"/>
                </a:moveTo>
                <a:lnTo>
                  <a:pt x="758190" y="0"/>
                </a:lnTo>
                <a:lnTo>
                  <a:pt x="758190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0" name="Google Shape;180;g31bdf52eabd_0_319"/>
          <p:cNvGrpSpPr/>
          <p:nvPr/>
        </p:nvGrpSpPr>
        <p:grpSpPr>
          <a:xfrm>
            <a:off x="1407163" y="3806572"/>
            <a:ext cx="4382550" cy="3384128"/>
            <a:chOff x="-32" y="442866"/>
            <a:chExt cx="5843400" cy="4512170"/>
          </a:xfrm>
        </p:grpSpPr>
        <p:sp>
          <p:nvSpPr>
            <p:cNvPr id="181" name="Google Shape;181;g31bdf52eabd_0_319"/>
            <p:cNvSpPr txBox="1"/>
            <p:nvPr/>
          </p:nvSpPr>
          <p:spPr>
            <a:xfrm>
              <a:off x="-32" y="442866"/>
              <a:ext cx="58434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1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Planificación y Diseño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g31bdf52eabd_0_319"/>
            <p:cNvSpPr txBox="1"/>
            <p:nvPr/>
          </p:nvSpPr>
          <p:spPr>
            <a:xfrm>
              <a:off x="-32" y="1999736"/>
              <a:ext cx="58434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 objetivo fue establecer las bases del proyecto mediante la planificación inicial y el diseño de interfaces (UX/UI). Se elaboró el documento inicial y se presentó el avance al stakeholder para validar la alineación con los objetivos.</a:t>
              </a:r>
              <a:endParaRPr b="0" i="0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" name="Google Shape;183;g31bdf52eabd_0_319"/>
          <p:cNvGrpSpPr/>
          <p:nvPr/>
        </p:nvGrpSpPr>
        <p:grpSpPr>
          <a:xfrm>
            <a:off x="6938700" y="2589525"/>
            <a:ext cx="4244900" cy="4183650"/>
            <a:chOff x="0" y="-57150"/>
            <a:chExt cx="5659867" cy="5578200"/>
          </a:xfrm>
        </p:grpSpPr>
        <p:sp>
          <p:nvSpPr>
            <p:cNvPr id="184" name="Google Shape;184;g31bdf52eabd_0_319"/>
            <p:cNvSpPr txBox="1"/>
            <p:nvPr/>
          </p:nvSpPr>
          <p:spPr>
            <a:xfrm>
              <a:off x="0" y="-57150"/>
              <a:ext cx="5659800" cy="11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2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Desarrollo y Pruebas</a:t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5" name="Google Shape;185;g31bdf52eabd_0_319"/>
            <p:cNvSpPr txBox="1"/>
            <p:nvPr/>
          </p:nvSpPr>
          <p:spPr>
            <a:xfrm>
              <a:off x="67" y="1531350"/>
              <a:ext cx="5659800" cy="39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 esta fase el enfoque estuvo en construir y validar el sistema. Se desarrolló el frontend y backend, se realizaron pruebas funcionales y de integración, y se implementaron mejoras para garantizar la calidad. La documentación técnica respaldó todo el proceso.</a:t>
              </a:r>
              <a:endParaRPr b="0" i="0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6" name="Google Shape;186;g31bdf52eabd_0_319"/>
          <p:cNvGrpSpPr/>
          <p:nvPr/>
        </p:nvGrpSpPr>
        <p:grpSpPr>
          <a:xfrm>
            <a:off x="13138125" y="3638308"/>
            <a:ext cx="3936157" cy="3291044"/>
            <a:chOff x="-294709" y="-525850"/>
            <a:chExt cx="5248209" cy="4388057"/>
          </a:xfrm>
        </p:grpSpPr>
        <p:sp>
          <p:nvSpPr>
            <p:cNvPr id="187" name="Google Shape;187;g31bdf52eabd_0_319"/>
            <p:cNvSpPr txBox="1"/>
            <p:nvPr/>
          </p:nvSpPr>
          <p:spPr>
            <a:xfrm>
              <a:off x="-294700" y="-525850"/>
              <a:ext cx="5248200" cy="16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FASE 3 </a:t>
              </a:r>
              <a:endParaRPr b="1" i="0" sz="2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4040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Cierre</a:t>
              </a:r>
              <a:endParaRPr b="1" i="0" sz="2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8" name="Google Shape;188;g31bdf52eabd_0_319"/>
            <p:cNvSpPr txBox="1"/>
            <p:nvPr/>
          </p:nvSpPr>
          <p:spPr>
            <a:xfrm>
              <a:off x="-294709" y="906907"/>
              <a:ext cx="5248200" cy="295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 objetivo es consolidar y entregar el proyecto, validando el cumplimiento de los objetivos planteados. Se elaboró la documentación final y se concluyó con la presentación.</a:t>
              </a:r>
              <a:endParaRPr b="0" i="0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9" name="Google Shape;189;g31bdf52eabd_0_319"/>
          <p:cNvCxnSpPr/>
          <p:nvPr/>
        </p:nvCxnSpPr>
        <p:spPr>
          <a:xfrm>
            <a:off x="2849949" y="4221322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FFDE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g31bdf52eabd_0_319"/>
          <p:cNvCxnSpPr/>
          <p:nvPr/>
        </p:nvCxnSpPr>
        <p:spPr>
          <a:xfrm>
            <a:off x="8312653" y="3008150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FC816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g31bdf52eabd_0_319"/>
          <p:cNvCxnSpPr/>
          <p:nvPr/>
        </p:nvCxnSpPr>
        <p:spPr>
          <a:xfrm>
            <a:off x="14578163" y="4054942"/>
            <a:ext cx="1497000" cy="0"/>
          </a:xfrm>
          <a:prstGeom prst="straightConnector1">
            <a:avLst/>
          </a:prstGeom>
          <a:noFill/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31bdf52eabd_0_319"/>
          <p:cNvSpPr/>
          <p:nvPr/>
        </p:nvSpPr>
        <p:spPr>
          <a:xfrm>
            <a:off x="-626417" y="7263212"/>
            <a:ext cx="19540835" cy="2638013"/>
          </a:xfrm>
          <a:custGeom>
            <a:rect b="b" l="l" r="r" t="t"/>
            <a:pathLst>
              <a:path extrusionOk="0" h="2638013" w="19540835">
                <a:moveTo>
                  <a:pt x="0" y="0"/>
                </a:moveTo>
                <a:lnTo>
                  <a:pt x="19540834" y="0"/>
                </a:lnTo>
                <a:lnTo>
                  <a:pt x="19540834" y="2638013"/>
                </a:lnTo>
                <a:lnTo>
                  <a:pt x="0" y="2638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g31bdf52eabd_0_319"/>
          <p:cNvSpPr/>
          <p:nvPr/>
        </p:nvSpPr>
        <p:spPr>
          <a:xfrm>
            <a:off x="13871786" y="6659097"/>
            <a:ext cx="2589782" cy="2589782"/>
          </a:xfrm>
          <a:custGeom>
            <a:rect b="b" l="l" r="r" t="t"/>
            <a:pathLst>
              <a:path extrusionOk="0" h="2589782" w="2589782">
                <a:moveTo>
                  <a:pt x="0" y="0"/>
                </a:moveTo>
                <a:lnTo>
                  <a:pt x="2589783" y="0"/>
                </a:lnTo>
                <a:lnTo>
                  <a:pt x="2589783" y="2589783"/>
                </a:lnTo>
                <a:lnTo>
                  <a:pt x="0" y="2589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g31bdf52eabd_0_319"/>
          <p:cNvSpPr/>
          <p:nvPr/>
        </p:nvSpPr>
        <p:spPr>
          <a:xfrm>
            <a:off x="2442090" y="7110967"/>
            <a:ext cx="2589847" cy="2589848"/>
          </a:xfrm>
          <a:custGeom>
            <a:rect b="b" l="l" r="r" t="t"/>
            <a:pathLst>
              <a:path extrusionOk="0" h="2589848" w="2589847">
                <a:moveTo>
                  <a:pt x="0" y="0"/>
                </a:moveTo>
                <a:lnTo>
                  <a:pt x="2589848" y="0"/>
                </a:lnTo>
                <a:lnTo>
                  <a:pt x="2589848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31bdf52eabd_0_319"/>
          <p:cNvSpPr/>
          <p:nvPr/>
        </p:nvSpPr>
        <p:spPr>
          <a:xfrm>
            <a:off x="7766232" y="6453117"/>
            <a:ext cx="2589847" cy="2589848"/>
          </a:xfrm>
          <a:custGeom>
            <a:rect b="b" l="l" r="r" t="t"/>
            <a:pathLst>
              <a:path extrusionOk="0"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6" name="Google Shape;196;g31bdf52eabd_0_319"/>
          <p:cNvGrpSpPr/>
          <p:nvPr/>
        </p:nvGrpSpPr>
        <p:grpSpPr>
          <a:xfrm>
            <a:off x="2908386" y="7657388"/>
            <a:ext cx="1497015" cy="1497015"/>
            <a:chOff x="0" y="0"/>
            <a:chExt cx="812800" cy="812800"/>
          </a:xfrm>
        </p:grpSpPr>
        <p:sp>
          <p:nvSpPr>
            <p:cNvPr id="197" name="Google Shape;197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g31bdf52eabd_0_319"/>
          <p:cNvGrpSpPr/>
          <p:nvPr/>
        </p:nvGrpSpPr>
        <p:grpSpPr>
          <a:xfrm>
            <a:off x="8312653" y="6999538"/>
            <a:ext cx="1497015" cy="1497015"/>
            <a:chOff x="0" y="0"/>
            <a:chExt cx="812800" cy="812800"/>
          </a:xfrm>
        </p:grpSpPr>
        <p:sp>
          <p:nvSpPr>
            <p:cNvPr id="200" name="Google Shape;200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816B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g31bdf52eabd_0_319"/>
          <p:cNvGrpSpPr/>
          <p:nvPr/>
        </p:nvGrpSpPr>
        <p:grpSpPr>
          <a:xfrm>
            <a:off x="14357696" y="7205486"/>
            <a:ext cx="1497015" cy="1497015"/>
            <a:chOff x="0" y="0"/>
            <a:chExt cx="812800" cy="812800"/>
          </a:xfrm>
        </p:grpSpPr>
        <p:sp>
          <p:nvSpPr>
            <p:cNvPr id="203" name="Google Shape;203;g31bdf52eabd_0_3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  <a:ln cap="sq" cmpd="sng" w="1143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31bdf52eabd_0_319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g31bdf52eabd_0_319"/>
          <p:cNvSpPr/>
          <p:nvPr/>
        </p:nvSpPr>
        <p:spPr>
          <a:xfrm>
            <a:off x="3309588" y="8026845"/>
            <a:ext cx="694602" cy="758092"/>
          </a:xfrm>
          <a:custGeom>
            <a:rect b="b" l="l" r="r" t="t"/>
            <a:pathLst>
              <a:path extrusionOk="0" h="758092" w="694602">
                <a:moveTo>
                  <a:pt x="0" y="0"/>
                </a:moveTo>
                <a:lnTo>
                  <a:pt x="694602" y="0"/>
                </a:lnTo>
                <a:lnTo>
                  <a:pt x="694602" y="758092"/>
                </a:lnTo>
                <a:lnTo>
                  <a:pt x="0" y="758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31bdf52eabd_0_319"/>
          <p:cNvSpPr/>
          <p:nvPr/>
        </p:nvSpPr>
        <p:spPr>
          <a:xfrm>
            <a:off x="8682060" y="7368946"/>
            <a:ext cx="758190" cy="758190"/>
          </a:xfrm>
          <a:custGeom>
            <a:rect b="b" l="l" r="r" t="t"/>
            <a:pathLst>
              <a:path extrusionOk="0" h="758190" w="758190">
                <a:moveTo>
                  <a:pt x="0" y="0"/>
                </a:moveTo>
                <a:lnTo>
                  <a:pt x="758190" y="0"/>
                </a:lnTo>
                <a:lnTo>
                  <a:pt x="758190" y="758190"/>
                </a:lnTo>
                <a:lnTo>
                  <a:pt x="0" y="7581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g31bdf52eabd_0_319"/>
          <p:cNvSpPr/>
          <p:nvPr/>
        </p:nvSpPr>
        <p:spPr>
          <a:xfrm>
            <a:off x="14737585" y="7587287"/>
            <a:ext cx="737235" cy="733425"/>
          </a:xfrm>
          <a:custGeom>
            <a:rect b="b" l="l" r="r" t="t"/>
            <a:pathLst>
              <a:path extrusionOk="0" h="733425" w="737235">
                <a:moveTo>
                  <a:pt x="0" y="0"/>
                </a:moveTo>
                <a:lnTo>
                  <a:pt x="737235" y="0"/>
                </a:lnTo>
                <a:lnTo>
                  <a:pt x="737235" y="733425"/>
                </a:lnTo>
                <a:lnTo>
                  <a:pt x="0" y="7334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708" l="-1267" r="-1568" t="-1658"/>
            </a:stretch>
          </a:blipFill>
          <a:ln>
            <a:noFill/>
          </a:ln>
        </p:spPr>
      </p:sp>
      <p:pic>
        <p:nvPicPr>
          <p:cNvPr id="208" name="Google Shape;208;g31bdf52eabd_0_3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983750" y="370175"/>
            <a:ext cx="1497025" cy="1496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2b48480c_0_45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g31f2b48480c_0_45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g31f2b48480c_0_45"/>
          <p:cNvSpPr txBox="1"/>
          <p:nvPr/>
        </p:nvSpPr>
        <p:spPr>
          <a:xfrm>
            <a:off x="695525" y="945125"/>
            <a:ext cx="1105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MODELO DE DATOS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216" name="Google Shape;216;g31f2b48480c_0_45"/>
          <p:cNvSpPr/>
          <p:nvPr/>
        </p:nvSpPr>
        <p:spPr>
          <a:xfrm>
            <a:off x="-13435880" y="5823724"/>
            <a:ext cx="19017802" cy="13794819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1f2b48480c_0_45"/>
          <p:cNvSpPr txBox="1"/>
          <p:nvPr/>
        </p:nvSpPr>
        <p:spPr>
          <a:xfrm>
            <a:off x="593600" y="2690451"/>
            <a:ext cx="16245600" cy="7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31f2b48480c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1572" y="2283825"/>
            <a:ext cx="10232952" cy="723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01acb837b_1_316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g3101acb837b_1_316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5" name="Google Shape;225;g3101acb837b_1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8974" y="2648781"/>
            <a:ext cx="2393175" cy="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01acb837b_1_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5258" y="2554539"/>
            <a:ext cx="930941" cy="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3101acb837b_1_316"/>
          <p:cNvPicPr preferRelativeResize="0"/>
          <p:nvPr/>
        </p:nvPicPr>
        <p:blipFill rotWithShape="1">
          <a:blip r:embed="rId7">
            <a:alphaModFix/>
          </a:blip>
          <a:srcRect b="0" l="16881" r="0" t="0"/>
          <a:stretch/>
        </p:blipFill>
        <p:spPr>
          <a:xfrm>
            <a:off x="13779124" y="5023850"/>
            <a:ext cx="1547873" cy="10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101acb837b_1_316"/>
          <p:cNvPicPr preferRelativeResize="0"/>
          <p:nvPr/>
        </p:nvPicPr>
        <p:blipFill rotWithShape="1">
          <a:blip r:embed="rId8">
            <a:alphaModFix/>
          </a:blip>
          <a:srcRect b="11127" l="6367" r="6765" t="8994"/>
          <a:stretch/>
        </p:blipFill>
        <p:spPr>
          <a:xfrm>
            <a:off x="2134875" y="5216375"/>
            <a:ext cx="2646899" cy="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101acb837b_1_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87550" y="7830370"/>
            <a:ext cx="2191405" cy="10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01acb837b_1_3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10824" y="7948826"/>
            <a:ext cx="2460000" cy="7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01acb837b_1_3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54357" y="2457113"/>
            <a:ext cx="930954" cy="930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g3101acb837b_1_316"/>
          <p:cNvGrpSpPr/>
          <p:nvPr/>
        </p:nvGrpSpPr>
        <p:grpSpPr>
          <a:xfrm>
            <a:off x="7496099" y="3882211"/>
            <a:ext cx="3475045" cy="3475045"/>
            <a:chOff x="0" y="0"/>
            <a:chExt cx="812800" cy="812800"/>
          </a:xfrm>
        </p:grpSpPr>
        <p:sp>
          <p:nvSpPr>
            <p:cNvPr id="233" name="Google Shape;233;g3101acb837b_1_3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40404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3101acb837b_1_31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g3101acb837b_1_316"/>
          <p:cNvSpPr/>
          <p:nvPr/>
        </p:nvSpPr>
        <p:spPr>
          <a:xfrm>
            <a:off x="11077039" y="5619738"/>
            <a:ext cx="474564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5" r="0" t="0"/>
            </a:stretch>
          </a:blipFill>
          <a:ln>
            <a:noFill/>
          </a:ln>
        </p:spPr>
      </p:sp>
      <p:grpSp>
        <p:nvGrpSpPr>
          <p:cNvPr id="236" name="Google Shape;236;g3101acb837b_1_316"/>
          <p:cNvGrpSpPr/>
          <p:nvPr/>
        </p:nvGrpSpPr>
        <p:grpSpPr>
          <a:xfrm>
            <a:off x="10836903" y="5485490"/>
            <a:ext cx="268502" cy="268502"/>
            <a:chOff x="0" y="0"/>
            <a:chExt cx="495300" cy="495300"/>
          </a:xfrm>
        </p:grpSpPr>
        <p:sp>
          <p:nvSpPr>
            <p:cNvPr id="237" name="Google Shape;237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g3101acb837b_1_316"/>
          <p:cNvGrpSpPr/>
          <p:nvPr/>
        </p:nvGrpSpPr>
        <p:grpSpPr>
          <a:xfrm>
            <a:off x="7336477" y="5485490"/>
            <a:ext cx="268502" cy="268502"/>
            <a:chOff x="0" y="0"/>
            <a:chExt cx="495300" cy="495300"/>
          </a:xfrm>
        </p:grpSpPr>
        <p:sp>
          <p:nvSpPr>
            <p:cNvPr id="240" name="Google Shape;240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g3101acb837b_1_316"/>
          <p:cNvGrpSpPr/>
          <p:nvPr/>
        </p:nvGrpSpPr>
        <p:grpSpPr>
          <a:xfrm>
            <a:off x="10378353" y="4301144"/>
            <a:ext cx="268502" cy="268502"/>
            <a:chOff x="0" y="0"/>
            <a:chExt cx="495300" cy="495300"/>
          </a:xfrm>
        </p:grpSpPr>
        <p:sp>
          <p:nvSpPr>
            <p:cNvPr id="243" name="Google Shape;243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g3101acb837b_1_316"/>
          <p:cNvGrpSpPr/>
          <p:nvPr/>
        </p:nvGrpSpPr>
        <p:grpSpPr>
          <a:xfrm>
            <a:off x="7885276" y="4301144"/>
            <a:ext cx="268502" cy="268502"/>
            <a:chOff x="0" y="0"/>
            <a:chExt cx="495300" cy="495300"/>
          </a:xfrm>
        </p:grpSpPr>
        <p:sp>
          <p:nvSpPr>
            <p:cNvPr id="246" name="Google Shape;246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g3101acb837b_1_316"/>
          <p:cNvGrpSpPr/>
          <p:nvPr/>
        </p:nvGrpSpPr>
        <p:grpSpPr>
          <a:xfrm>
            <a:off x="7885276" y="6732903"/>
            <a:ext cx="268502" cy="268502"/>
            <a:chOff x="0" y="0"/>
            <a:chExt cx="495300" cy="495300"/>
          </a:xfrm>
        </p:grpSpPr>
        <p:sp>
          <p:nvSpPr>
            <p:cNvPr id="249" name="Google Shape;249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g3101acb837b_1_316"/>
          <p:cNvGrpSpPr/>
          <p:nvPr/>
        </p:nvGrpSpPr>
        <p:grpSpPr>
          <a:xfrm>
            <a:off x="10244105" y="6732903"/>
            <a:ext cx="268502" cy="268502"/>
            <a:chOff x="0" y="0"/>
            <a:chExt cx="495300" cy="495300"/>
          </a:xfrm>
        </p:grpSpPr>
        <p:sp>
          <p:nvSpPr>
            <p:cNvPr id="252" name="Google Shape;252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g3101acb837b_1_316"/>
          <p:cNvSpPr/>
          <p:nvPr/>
        </p:nvSpPr>
        <p:spPr>
          <a:xfrm>
            <a:off x="10954357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064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101acb837b_1_316"/>
          <p:cNvSpPr/>
          <p:nvPr/>
        </p:nvSpPr>
        <p:spPr>
          <a:xfrm>
            <a:off x="11424435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101acb837b_1_316"/>
          <p:cNvSpPr/>
          <p:nvPr/>
        </p:nvSpPr>
        <p:spPr>
          <a:xfrm>
            <a:off x="10954357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101acb837b_1_316"/>
          <p:cNvSpPr/>
          <p:nvPr/>
        </p:nvSpPr>
        <p:spPr>
          <a:xfrm>
            <a:off x="4800289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101acb837b_1_316"/>
          <p:cNvSpPr/>
          <p:nvPr/>
        </p:nvSpPr>
        <p:spPr>
          <a:xfrm>
            <a:off x="5267789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F67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101acb837b_1_316"/>
          <p:cNvSpPr/>
          <p:nvPr/>
        </p:nvSpPr>
        <p:spPr>
          <a:xfrm>
            <a:off x="5267789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FB8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101acb837b_1_316"/>
          <p:cNvSpPr txBox="1"/>
          <p:nvPr/>
        </p:nvSpPr>
        <p:spPr>
          <a:xfrm>
            <a:off x="7738340" y="4837225"/>
            <a:ext cx="29652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Plataforma de Gestión de servicios y agenda profesional</a:t>
            </a:r>
            <a:endParaRPr b="0" i="0" sz="1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3101acb837b_1_316"/>
          <p:cNvSpPr txBox="1"/>
          <p:nvPr/>
        </p:nvSpPr>
        <p:spPr>
          <a:xfrm>
            <a:off x="11081526" y="3690305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Pruebas de Software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3101acb837b_1_316"/>
          <p:cNvSpPr txBox="1"/>
          <p:nvPr/>
        </p:nvSpPr>
        <p:spPr>
          <a:xfrm>
            <a:off x="11551604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 de Versiones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3101acb837b_1_316"/>
          <p:cNvSpPr txBox="1"/>
          <p:nvPr/>
        </p:nvSpPr>
        <p:spPr>
          <a:xfrm>
            <a:off x="11144375" y="7329300"/>
            <a:ext cx="1886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Gestión de proyectos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3101acb837b_1_316"/>
          <p:cNvSpPr txBox="1"/>
          <p:nvPr/>
        </p:nvSpPr>
        <p:spPr>
          <a:xfrm>
            <a:off x="4922757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3101acb837b_1_316"/>
          <p:cNvSpPr txBox="1"/>
          <p:nvPr/>
        </p:nvSpPr>
        <p:spPr>
          <a:xfrm>
            <a:off x="5386807" y="3662480"/>
            <a:ext cx="1992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de Software</a:t>
            </a:r>
            <a:endParaRPr b="1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3101acb837b_1_316"/>
          <p:cNvSpPr txBox="1"/>
          <p:nvPr/>
        </p:nvSpPr>
        <p:spPr>
          <a:xfrm>
            <a:off x="5392832" y="7335727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 UX/UI</a:t>
            </a:r>
            <a:endParaRPr b="1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3101acb837b_1_316"/>
          <p:cNvSpPr/>
          <p:nvPr/>
        </p:nvSpPr>
        <p:spPr>
          <a:xfrm rot="7538257">
            <a:off x="10466650" y="4048213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68" name="Google Shape;268;g3101acb837b_1_316"/>
          <p:cNvSpPr/>
          <p:nvPr/>
        </p:nvSpPr>
        <p:spPr>
          <a:xfrm rot="-7923704">
            <a:off x="10413060" y="7183448"/>
            <a:ext cx="606986" cy="34269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4"/>
                </a:lnTo>
                <a:lnTo>
                  <a:pt x="0" y="34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69" name="Google Shape;269;g3101acb837b_1_316"/>
          <p:cNvSpPr/>
          <p:nvPr/>
        </p:nvSpPr>
        <p:spPr>
          <a:xfrm rot="7538257">
            <a:off x="7412288" y="7195740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70" name="Google Shape;270;g3101acb837b_1_316"/>
          <p:cNvSpPr/>
          <p:nvPr/>
        </p:nvSpPr>
        <p:spPr>
          <a:xfrm rot="-7924005">
            <a:off x="7405108" y="4046995"/>
            <a:ext cx="649955" cy="36694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6" r="0" t="0"/>
            </a:stretch>
          </a:blipFill>
          <a:ln>
            <a:noFill/>
          </a:ln>
        </p:spPr>
      </p:sp>
      <p:sp>
        <p:nvSpPr>
          <p:cNvPr id="271" name="Google Shape;271;g3101acb837b_1_316"/>
          <p:cNvSpPr/>
          <p:nvPr/>
        </p:nvSpPr>
        <p:spPr>
          <a:xfrm>
            <a:off x="7031221" y="5602425"/>
            <a:ext cx="279993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5" r="0" t="0"/>
            </a:stretch>
          </a:blipFill>
          <a:ln>
            <a:noFill/>
          </a:ln>
        </p:spPr>
      </p:sp>
      <p:sp>
        <p:nvSpPr>
          <p:cNvPr id="272" name="Google Shape;272;g3101acb837b_1_316"/>
          <p:cNvSpPr txBox="1"/>
          <p:nvPr/>
        </p:nvSpPr>
        <p:spPr>
          <a:xfrm>
            <a:off x="5410925" y="808600"/>
            <a:ext cx="762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HERRAMIENTAS 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73" name="Google Shape;273;g3101acb837b_1_3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874448" y="433025"/>
            <a:ext cx="1628127" cy="16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101acb837b_1_3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30048" y="2398852"/>
            <a:ext cx="1047475" cy="10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1064a3cb1c_1_72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g31064a3cb1c_1_72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31064a3cb1c_1_72"/>
          <p:cNvSpPr txBox="1"/>
          <p:nvPr/>
        </p:nvSpPr>
        <p:spPr>
          <a:xfrm>
            <a:off x="4078350" y="808600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Diseño UX/UI - FIGMA</a:t>
            </a:r>
            <a:endParaRPr b="0" i="0" sz="7000" u="none" cap="none" strike="noStrike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82" name="Google Shape;282;g31064a3cb1c_1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6350" y="2210650"/>
            <a:ext cx="11695298" cy="7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